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77" r:id="rId3"/>
    <p:sldId id="257" r:id="rId4"/>
    <p:sldId id="262" r:id="rId5"/>
    <p:sldId id="278" r:id="rId6"/>
    <p:sldId id="266" r:id="rId7"/>
    <p:sldId id="268" r:id="rId8"/>
    <p:sldId id="271" r:id="rId9"/>
    <p:sldId id="274" r:id="rId10"/>
    <p:sldId id="276" r:id="rId11"/>
    <p:sldId id="282" r:id="rId12"/>
    <p:sldId id="289" r:id="rId13"/>
    <p:sldId id="283" r:id="rId14"/>
    <p:sldId id="280" r:id="rId15"/>
    <p:sldId id="261" r:id="rId16"/>
    <p:sldId id="263" r:id="rId17"/>
    <p:sldId id="281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76" autoAdjust="0"/>
  </p:normalViewPr>
  <p:slideViewPr>
    <p:cSldViewPr>
      <p:cViewPr varScale="1">
        <p:scale>
          <a:sx n="95" d="100"/>
          <a:sy n="95" d="100"/>
        </p:scale>
        <p:origin x="1097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33598788772058E-2"/>
          <c:y val="3.5509378559134476E-2"/>
          <c:w val="0.89099897867551037"/>
          <c:h val="0.8640650406504064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Stock price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1.4481509035142157E-2"/>
                  <c:y val="6.5208074018865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B0-4323-9368-01C97833F2F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B0-4323-9368-01C97833F2F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B0-4323-9368-01C97833F2F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B0-4323-9368-01C97833F2F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B0-4323-9368-01C97833F2F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B0-4323-9368-01C97833F2F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B0-4323-9368-01C97833F2F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B0-4323-9368-01C97833F2F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0B0-4323-9368-01C97833F2F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0B0-4323-9368-01C97833F2F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0B0-4323-9368-01C97833F2F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0B0-4323-9368-01C97833F2F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0B0-4323-9368-01C97833F2F0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0B0-4323-9368-01C97833F2F0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0B0-4323-9368-01C97833F2F0}"/>
                </c:ext>
              </c:extLst>
            </c:dLbl>
            <c:dLbl>
              <c:idx val="15"/>
              <c:layout>
                <c:manualLayout>
                  <c:x val="-9.5606437120635976E-2"/>
                  <c:y val="-2.81191721206035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0B0-4323-9368-01C97833F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numCache>
            </c:numRef>
          </c:cat>
          <c:val>
            <c:numRef>
              <c:f>Sheet1!$B$2:$B$17</c:f>
              <c:numCache>
                <c:formatCode>"$"#,##0.00</c:formatCode>
                <c:ptCount val="16"/>
                <c:pt idx="0">
                  <c:v>5.57</c:v>
                </c:pt>
                <c:pt idx="1">
                  <c:v>7.5</c:v>
                </c:pt>
                <c:pt idx="2">
                  <c:v>8.6</c:v>
                </c:pt>
                <c:pt idx="3">
                  <c:v>10</c:v>
                </c:pt>
                <c:pt idx="4">
                  <c:v>12.48</c:v>
                </c:pt>
                <c:pt idx="5">
                  <c:v>12.1</c:v>
                </c:pt>
                <c:pt idx="6">
                  <c:v>13.45</c:v>
                </c:pt>
                <c:pt idx="7">
                  <c:v>14.45</c:v>
                </c:pt>
                <c:pt idx="8">
                  <c:v>17.47</c:v>
                </c:pt>
                <c:pt idx="9">
                  <c:v>22.4</c:v>
                </c:pt>
                <c:pt idx="10">
                  <c:v>21.12</c:v>
                </c:pt>
                <c:pt idx="11">
                  <c:v>27.58</c:v>
                </c:pt>
                <c:pt idx="12">
                  <c:v>28.8</c:v>
                </c:pt>
                <c:pt idx="13">
                  <c:v>29.68</c:v>
                </c:pt>
                <c:pt idx="14">
                  <c:v>30.01</c:v>
                </c:pt>
                <c:pt idx="15">
                  <c:v>32.44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30B0-4323-9368-01C97833F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639584"/>
        <c:axId val="211630624"/>
      </c:lineChart>
      <c:catAx>
        <c:axId val="21163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30624"/>
        <c:crossesAt val="0"/>
        <c:auto val="1"/>
        <c:lblAlgn val="ctr"/>
        <c:lblOffset val="100"/>
        <c:noMultiLvlLbl val="0"/>
      </c:catAx>
      <c:valAx>
        <c:axId val="21163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63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B32D-4D8E-A39E-B8E923D09C19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B32D-4D8E-A39E-B8E923D09C19}"/>
              </c:ext>
            </c:extLst>
          </c:dPt>
          <c:dPt>
            <c:idx val="2"/>
            <c:bubble3D val="0"/>
            <c:explosion val="11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B32D-4D8E-A39E-B8E923D09C19}"/>
              </c:ext>
            </c:extLst>
          </c:dPt>
          <c:dPt>
            <c:idx val="3"/>
            <c:bubble3D val="0"/>
            <c:explosion val="12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B32D-4D8E-A39E-B8E923D09C19}"/>
              </c:ext>
            </c:extLst>
          </c:dPt>
          <c:dPt>
            <c:idx val="4"/>
            <c:bubble3D val="0"/>
            <c:explosion val="14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B32D-4D8E-A39E-B8E923D09C19}"/>
              </c:ext>
            </c:extLst>
          </c:dPt>
          <c:dPt>
            <c:idx val="5"/>
            <c:bubble3D val="0"/>
            <c:explosion val="14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B32D-4D8E-A39E-B8E923D09C19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Medical</c:v>
                </c:pt>
                <c:pt idx="1">
                  <c:v>Technology</c:v>
                </c:pt>
                <c:pt idx="2">
                  <c:v>Communications</c:v>
                </c:pt>
                <c:pt idx="3">
                  <c:v>Defense</c:v>
                </c:pt>
                <c:pt idx="4">
                  <c:v>Aerospace</c:v>
                </c:pt>
                <c:pt idx="5">
                  <c:v>Transportation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</c:v>
                </c:pt>
                <c:pt idx="1">
                  <c:v>30</c:v>
                </c:pt>
                <c:pt idx="2">
                  <c:v>20</c:v>
                </c:pt>
                <c:pt idx="3">
                  <c:v>10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32D-4D8E-A39E-B8E923D09C19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tif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B8D5A7-09CB-40D5-A874-DDA1FB5C34E2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6D7BF67F-0FD6-4762-B668-6ECC313205E3}">
      <dgm:prSet phldrT="[Text]"/>
      <dgm:spPr/>
      <dgm:t>
        <a:bodyPr/>
        <a:lstStyle/>
        <a:p>
          <a:r>
            <a:rPr lang="en-US" dirty="0"/>
            <a:t>Ownership</a:t>
          </a:r>
        </a:p>
      </dgm:t>
    </dgm:pt>
    <dgm:pt modelId="{5292824E-3E53-4978-AAA7-C796D706E9A8}" type="parTrans" cxnId="{947E4844-AEF1-4091-938B-25E436B194B6}">
      <dgm:prSet/>
      <dgm:spPr/>
      <dgm:t>
        <a:bodyPr/>
        <a:lstStyle/>
        <a:p>
          <a:endParaRPr lang="en-US"/>
        </a:p>
      </dgm:t>
    </dgm:pt>
    <dgm:pt modelId="{967A2246-1482-4EA2-8CC5-F1F76BE0C9AC}" type="sibTrans" cxnId="{947E4844-AEF1-4091-938B-25E436B194B6}">
      <dgm:prSet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A3949948-7333-418D-81E5-8D5ADCC5F2AF}">
      <dgm:prSet phldrT="[Text]"/>
      <dgm:spPr/>
      <dgm:t>
        <a:bodyPr/>
        <a:lstStyle/>
        <a:p>
          <a:r>
            <a:rPr lang="en-US" dirty="0"/>
            <a:t>Stock </a:t>
          </a:r>
        </a:p>
      </dgm:t>
    </dgm:pt>
    <dgm:pt modelId="{6F1088A1-F0B6-4A58-BAB7-21055847E37E}" type="parTrans" cxnId="{FB77944E-C166-4CB4-A1DE-DD5E01A0ED0C}">
      <dgm:prSet/>
      <dgm:spPr/>
      <dgm:t>
        <a:bodyPr/>
        <a:lstStyle/>
        <a:p>
          <a:endParaRPr lang="en-US"/>
        </a:p>
      </dgm:t>
    </dgm:pt>
    <dgm:pt modelId="{B75A6C69-7DC7-4777-B1B2-7E7ABAC446FD}" type="sibTrans" cxnId="{FB77944E-C166-4CB4-A1DE-DD5E01A0ED0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ttp://www.assurancemfg.com/sites/default/files/styles/medium/public/Turret%20punching.jpg?itok=IQuUgVpt"/>
        </a:ext>
      </dgm:extLst>
    </dgm:pt>
    <dgm:pt modelId="{03EB911F-30B1-4B0E-BCC6-D288D652CF14}">
      <dgm:prSet phldrT="[Text]"/>
      <dgm:spPr/>
      <dgm:t>
        <a:bodyPr/>
        <a:lstStyle/>
        <a:p>
          <a:r>
            <a:rPr lang="en-US" dirty="0"/>
            <a:t>Employee</a:t>
          </a:r>
        </a:p>
      </dgm:t>
    </dgm:pt>
    <dgm:pt modelId="{EF4F3B67-0C1B-492F-A8F9-85C98E4B1660}" type="parTrans" cxnId="{36416816-58F6-431D-BD87-4DBADAC1BEBC}">
      <dgm:prSet/>
      <dgm:spPr/>
      <dgm:t>
        <a:bodyPr/>
        <a:lstStyle/>
        <a:p>
          <a:endParaRPr lang="en-US"/>
        </a:p>
      </dgm:t>
    </dgm:pt>
    <dgm:pt modelId="{508F9BFF-CF77-458B-B6C2-F2B4F6543181}" type="sibTrans" cxnId="{36416816-58F6-431D-BD87-4DBADAC1BEBC}">
      <dgm:prSet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48ACF0F1-48A5-4788-BA72-463EB9E6E1D8}" type="pres">
      <dgm:prSet presAssocID="{D7B8D5A7-09CB-40D5-A874-DDA1FB5C34E2}" presName="Name0" presStyleCnt="0">
        <dgm:presLayoutVars>
          <dgm:chMax val="7"/>
          <dgm:chPref val="7"/>
          <dgm:dir/>
        </dgm:presLayoutVars>
      </dgm:prSet>
      <dgm:spPr/>
    </dgm:pt>
    <dgm:pt modelId="{0CF9C220-7FE8-415D-94E1-E82BA0246F3A}" type="pres">
      <dgm:prSet presAssocID="{D7B8D5A7-09CB-40D5-A874-DDA1FB5C34E2}" presName="dot1" presStyleLbl="alignNode1" presStyleIdx="0" presStyleCnt="12"/>
      <dgm:spPr/>
    </dgm:pt>
    <dgm:pt modelId="{AE56AB0D-3518-4D2B-8AE7-79B3C0320E19}" type="pres">
      <dgm:prSet presAssocID="{D7B8D5A7-09CB-40D5-A874-DDA1FB5C34E2}" presName="dot2" presStyleLbl="alignNode1" presStyleIdx="1" presStyleCnt="12"/>
      <dgm:spPr/>
    </dgm:pt>
    <dgm:pt modelId="{FCC1CEFC-2451-4208-BB1C-15D017EA1E25}" type="pres">
      <dgm:prSet presAssocID="{D7B8D5A7-09CB-40D5-A874-DDA1FB5C34E2}" presName="dot3" presStyleLbl="alignNode1" presStyleIdx="2" presStyleCnt="12"/>
      <dgm:spPr/>
    </dgm:pt>
    <dgm:pt modelId="{4F9C9A70-8AC6-4189-8018-E41EBE897E42}" type="pres">
      <dgm:prSet presAssocID="{D7B8D5A7-09CB-40D5-A874-DDA1FB5C34E2}" presName="dot4" presStyleLbl="alignNode1" presStyleIdx="3" presStyleCnt="12"/>
      <dgm:spPr/>
    </dgm:pt>
    <dgm:pt modelId="{9E87DF90-73FB-448E-830B-19ED9DD87001}" type="pres">
      <dgm:prSet presAssocID="{D7B8D5A7-09CB-40D5-A874-DDA1FB5C34E2}" presName="dot5" presStyleLbl="alignNode1" presStyleIdx="4" presStyleCnt="12"/>
      <dgm:spPr/>
    </dgm:pt>
    <dgm:pt modelId="{F8BF6601-4482-4814-B698-F4C6E444AAE7}" type="pres">
      <dgm:prSet presAssocID="{D7B8D5A7-09CB-40D5-A874-DDA1FB5C34E2}" presName="dotArrow1" presStyleLbl="alignNode1" presStyleIdx="5" presStyleCnt="12"/>
      <dgm:spPr/>
    </dgm:pt>
    <dgm:pt modelId="{832242BF-F88E-414E-8345-6EA6FB4738C9}" type="pres">
      <dgm:prSet presAssocID="{D7B8D5A7-09CB-40D5-A874-DDA1FB5C34E2}" presName="dotArrow2" presStyleLbl="alignNode1" presStyleIdx="6" presStyleCnt="12"/>
      <dgm:spPr/>
    </dgm:pt>
    <dgm:pt modelId="{479BBF6A-CC06-46DF-B41F-D79E0F32AA04}" type="pres">
      <dgm:prSet presAssocID="{D7B8D5A7-09CB-40D5-A874-DDA1FB5C34E2}" presName="dotArrow3" presStyleLbl="alignNode1" presStyleIdx="7" presStyleCnt="12"/>
      <dgm:spPr/>
    </dgm:pt>
    <dgm:pt modelId="{1779D994-0DA9-4BB4-8333-FB9CE7713290}" type="pres">
      <dgm:prSet presAssocID="{D7B8D5A7-09CB-40D5-A874-DDA1FB5C34E2}" presName="dotArrow4" presStyleLbl="alignNode1" presStyleIdx="8" presStyleCnt="12"/>
      <dgm:spPr/>
    </dgm:pt>
    <dgm:pt modelId="{359BC509-A12F-4466-A0FD-8797B96F5331}" type="pres">
      <dgm:prSet presAssocID="{D7B8D5A7-09CB-40D5-A874-DDA1FB5C34E2}" presName="dotArrow5" presStyleLbl="alignNode1" presStyleIdx="9" presStyleCnt="12"/>
      <dgm:spPr/>
    </dgm:pt>
    <dgm:pt modelId="{86B59C30-A187-4497-AFCA-DC513676B69D}" type="pres">
      <dgm:prSet presAssocID="{D7B8D5A7-09CB-40D5-A874-DDA1FB5C34E2}" presName="dotArrow6" presStyleLbl="alignNode1" presStyleIdx="10" presStyleCnt="12"/>
      <dgm:spPr/>
    </dgm:pt>
    <dgm:pt modelId="{FA71F375-483C-427A-8322-050CD2844D2F}" type="pres">
      <dgm:prSet presAssocID="{D7B8D5A7-09CB-40D5-A874-DDA1FB5C34E2}" presName="dotArrow7" presStyleLbl="alignNode1" presStyleIdx="11" presStyleCnt="12"/>
      <dgm:spPr/>
    </dgm:pt>
    <dgm:pt modelId="{0F1E2E5E-79C1-4878-9ECB-306D2F221538}" type="pres">
      <dgm:prSet presAssocID="{6D7BF67F-0FD6-4762-B668-6ECC313205E3}" presName="parTx1" presStyleLbl="node1" presStyleIdx="0" presStyleCnt="3"/>
      <dgm:spPr/>
    </dgm:pt>
    <dgm:pt modelId="{03FD2566-9012-4309-8912-71A1F1DD2732}" type="pres">
      <dgm:prSet presAssocID="{967A2246-1482-4EA2-8CC5-F1F76BE0C9AC}" presName="picture1" presStyleCnt="0"/>
      <dgm:spPr/>
    </dgm:pt>
    <dgm:pt modelId="{853AE159-8597-4C4C-99AB-6657B46A5214}" type="pres">
      <dgm:prSet presAssocID="{967A2246-1482-4EA2-8CC5-F1F76BE0C9AC}" presName="imageRepeatNode" presStyleLbl="fgImgPlace1" presStyleIdx="0" presStyleCnt="3"/>
      <dgm:spPr/>
    </dgm:pt>
    <dgm:pt modelId="{5AA40D6A-C627-4F13-B5E6-F691E4A88309}" type="pres">
      <dgm:prSet presAssocID="{A3949948-7333-418D-81E5-8D5ADCC5F2AF}" presName="parTx2" presStyleLbl="node1" presStyleIdx="1" presStyleCnt="3" custLinFactNeighborX="2229" custLinFactNeighborY="-16982"/>
      <dgm:spPr/>
    </dgm:pt>
    <dgm:pt modelId="{4986CFFB-48AB-40AF-8852-9A3EE42C1BDB}" type="pres">
      <dgm:prSet presAssocID="{B75A6C69-7DC7-4777-B1B2-7E7ABAC446FD}" presName="picture2" presStyleCnt="0"/>
      <dgm:spPr/>
    </dgm:pt>
    <dgm:pt modelId="{B66C4065-010A-435A-80E5-FDBF80ED9C9B}" type="pres">
      <dgm:prSet presAssocID="{B75A6C69-7DC7-4777-B1B2-7E7ABAC446FD}" presName="imageRepeatNode" presStyleLbl="fgImgPlace1" presStyleIdx="1" presStyleCnt="3"/>
      <dgm:spPr/>
    </dgm:pt>
    <dgm:pt modelId="{E0E6139A-0451-4CF0-88FE-9E9F6DC6A9F1}" type="pres">
      <dgm:prSet presAssocID="{03EB911F-30B1-4B0E-BCC6-D288D652CF14}" presName="parTx3" presStyleLbl="node1" presStyleIdx="2" presStyleCnt="3"/>
      <dgm:spPr/>
    </dgm:pt>
    <dgm:pt modelId="{704A14C7-BF77-4BED-9B6A-FE7E3FFC5F7A}" type="pres">
      <dgm:prSet presAssocID="{508F9BFF-CF77-458B-B6C2-F2B4F6543181}" presName="picture3" presStyleCnt="0"/>
      <dgm:spPr/>
    </dgm:pt>
    <dgm:pt modelId="{0CAE09C9-7B76-438C-9214-F46C827F2CA7}" type="pres">
      <dgm:prSet presAssocID="{508F9BFF-CF77-458B-B6C2-F2B4F6543181}" presName="imageRepeatNode" presStyleLbl="fgImgPlace1" presStyleIdx="2" presStyleCnt="3"/>
      <dgm:spPr/>
    </dgm:pt>
  </dgm:ptLst>
  <dgm:cxnLst>
    <dgm:cxn modelId="{36416816-58F6-431D-BD87-4DBADAC1BEBC}" srcId="{D7B8D5A7-09CB-40D5-A874-DDA1FB5C34E2}" destId="{03EB911F-30B1-4B0E-BCC6-D288D652CF14}" srcOrd="2" destOrd="0" parTransId="{EF4F3B67-0C1B-492F-A8F9-85C98E4B1660}" sibTransId="{508F9BFF-CF77-458B-B6C2-F2B4F6543181}"/>
    <dgm:cxn modelId="{A3EB2818-472A-4AE6-B056-1272692C5816}" type="presOf" srcId="{B75A6C69-7DC7-4777-B1B2-7E7ABAC446FD}" destId="{B66C4065-010A-435A-80E5-FDBF80ED9C9B}" srcOrd="0" destOrd="0" presId="urn:microsoft.com/office/officeart/2008/layout/AscendingPictureAccentProcess"/>
    <dgm:cxn modelId="{06E7461E-671D-4FC2-BE1A-0B3D400B8C35}" type="presOf" srcId="{03EB911F-30B1-4B0E-BCC6-D288D652CF14}" destId="{E0E6139A-0451-4CF0-88FE-9E9F6DC6A9F1}" srcOrd="0" destOrd="0" presId="urn:microsoft.com/office/officeart/2008/layout/AscendingPictureAccentProcess"/>
    <dgm:cxn modelId="{75313622-454B-4345-BB1D-D53B03351159}" type="presOf" srcId="{6D7BF67F-0FD6-4762-B668-6ECC313205E3}" destId="{0F1E2E5E-79C1-4878-9ECB-306D2F221538}" srcOrd="0" destOrd="0" presId="urn:microsoft.com/office/officeart/2008/layout/AscendingPictureAccentProcess"/>
    <dgm:cxn modelId="{D93BD42F-E6D5-40B7-A32D-F397E45BB8C7}" type="presOf" srcId="{A3949948-7333-418D-81E5-8D5ADCC5F2AF}" destId="{5AA40D6A-C627-4F13-B5E6-F691E4A88309}" srcOrd="0" destOrd="0" presId="urn:microsoft.com/office/officeart/2008/layout/AscendingPictureAccentProcess"/>
    <dgm:cxn modelId="{947E4844-AEF1-4091-938B-25E436B194B6}" srcId="{D7B8D5A7-09CB-40D5-A874-DDA1FB5C34E2}" destId="{6D7BF67F-0FD6-4762-B668-6ECC313205E3}" srcOrd="0" destOrd="0" parTransId="{5292824E-3E53-4978-AAA7-C796D706E9A8}" sibTransId="{967A2246-1482-4EA2-8CC5-F1F76BE0C9AC}"/>
    <dgm:cxn modelId="{FB77944E-C166-4CB4-A1DE-DD5E01A0ED0C}" srcId="{D7B8D5A7-09CB-40D5-A874-DDA1FB5C34E2}" destId="{A3949948-7333-418D-81E5-8D5ADCC5F2AF}" srcOrd="1" destOrd="0" parTransId="{6F1088A1-F0B6-4A58-BAB7-21055847E37E}" sibTransId="{B75A6C69-7DC7-4777-B1B2-7E7ABAC446FD}"/>
    <dgm:cxn modelId="{B71AC2B4-0305-41DC-BAA4-ABE1A2DE792C}" type="presOf" srcId="{967A2246-1482-4EA2-8CC5-F1F76BE0C9AC}" destId="{853AE159-8597-4C4C-99AB-6657B46A5214}" srcOrd="0" destOrd="0" presId="urn:microsoft.com/office/officeart/2008/layout/AscendingPictureAccentProcess"/>
    <dgm:cxn modelId="{522EF2BB-EFA9-4B05-9E88-2AD6919CE4A4}" type="presOf" srcId="{D7B8D5A7-09CB-40D5-A874-DDA1FB5C34E2}" destId="{48ACF0F1-48A5-4788-BA72-463EB9E6E1D8}" srcOrd="0" destOrd="0" presId="urn:microsoft.com/office/officeart/2008/layout/AscendingPictureAccentProcess"/>
    <dgm:cxn modelId="{E5E636E2-5368-412B-974B-ADBFD9E788CD}" type="presOf" srcId="{508F9BFF-CF77-458B-B6C2-F2B4F6543181}" destId="{0CAE09C9-7B76-438C-9214-F46C827F2CA7}" srcOrd="0" destOrd="0" presId="urn:microsoft.com/office/officeart/2008/layout/AscendingPictureAccentProcess"/>
    <dgm:cxn modelId="{FCD61BEE-4838-416E-9E8F-592BBD0ACA73}" type="presParOf" srcId="{48ACF0F1-48A5-4788-BA72-463EB9E6E1D8}" destId="{0CF9C220-7FE8-415D-94E1-E82BA0246F3A}" srcOrd="0" destOrd="0" presId="urn:microsoft.com/office/officeart/2008/layout/AscendingPictureAccentProcess"/>
    <dgm:cxn modelId="{C0AB2099-D671-438C-A2A8-678E67AA8AF6}" type="presParOf" srcId="{48ACF0F1-48A5-4788-BA72-463EB9E6E1D8}" destId="{AE56AB0D-3518-4D2B-8AE7-79B3C0320E19}" srcOrd="1" destOrd="0" presId="urn:microsoft.com/office/officeart/2008/layout/AscendingPictureAccentProcess"/>
    <dgm:cxn modelId="{65DA0DB6-9E56-4CEC-AE17-8300D9BF91E9}" type="presParOf" srcId="{48ACF0F1-48A5-4788-BA72-463EB9E6E1D8}" destId="{FCC1CEFC-2451-4208-BB1C-15D017EA1E25}" srcOrd="2" destOrd="0" presId="urn:microsoft.com/office/officeart/2008/layout/AscendingPictureAccentProcess"/>
    <dgm:cxn modelId="{AA2A416E-1B8B-43C0-BCC2-61FC15AFF8C4}" type="presParOf" srcId="{48ACF0F1-48A5-4788-BA72-463EB9E6E1D8}" destId="{4F9C9A70-8AC6-4189-8018-E41EBE897E42}" srcOrd="3" destOrd="0" presId="urn:microsoft.com/office/officeart/2008/layout/AscendingPictureAccentProcess"/>
    <dgm:cxn modelId="{478CDB8A-3AC1-4B89-A5FF-83E266C304FB}" type="presParOf" srcId="{48ACF0F1-48A5-4788-BA72-463EB9E6E1D8}" destId="{9E87DF90-73FB-448E-830B-19ED9DD87001}" srcOrd="4" destOrd="0" presId="urn:microsoft.com/office/officeart/2008/layout/AscendingPictureAccentProcess"/>
    <dgm:cxn modelId="{1886289C-CCDF-42FC-B83C-13208D230BC1}" type="presParOf" srcId="{48ACF0F1-48A5-4788-BA72-463EB9E6E1D8}" destId="{F8BF6601-4482-4814-B698-F4C6E444AAE7}" srcOrd="5" destOrd="0" presId="urn:microsoft.com/office/officeart/2008/layout/AscendingPictureAccentProcess"/>
    <dgm:cxn modelId="{73C7CDD4-B3AA-44FD-84B4-D4D7AB170039}" type="presParOf" srcId="{48ACF0F1-48A5-4788-BA72-463EB9E6E1D8}" destId="{832242BF-F88E-414E-8345-6EA6FB4738C9}" srcOrd="6" destOrd="0" presId="urn:microsoft.com/office/officeart/2008/layout/AscendingPictureAccentProcess"/>
    <dgm:cxn modelId="{39AE2152-4EB2-4457-A4D0-5FE34124B133}" type="presParOf" srcId="{48ACF0F1-48A5-4788-BA72-463EB9E6E1D8}" destId="{479BBF6A-CC06-46DF-B41F-D79E0F32AA04}" srcOrd="7" destOrd="0" presId="urn:microsoft.com/office/officeart/2008/layout/AscendingPictureAccentProcess"/>
    <dgm:cxn modelId="{B8F8CA61-8F39-41A9-9A84-348842085341}" type="presParOf" srcId="{48ACF0F1-48A5-4788-BA72-463EB9E6E1D8}" destId="{1779D994-0DA9-4BB4-8333-FB9CE7713290}" srcOrd="8" destOrd="0" presId="urn:microsoft.com/office/officeart/2008/layout/AscendingPictureAccentProcess"/>
    <dgm:cxn modelId="{35026C86-EE3B-4CEE-B835-AE9B458B3C18}" type="presParOf" srcId="{48ACF0F1-48A5-4788-BA72-463EB9E6E1D8}" destId="{359BC509-A12F-4466-A0FD-8797B96F5331}" srcOrd="9" destOrd="0" presId="urn:microsoft.com/office/officeart/2008/layout/AscendingPictureAccentProcess"/>
    <dgm:cxn modelId="{1A34502A-E5B1-4254-A41A-C672062C9EF1}" type="presParOf" srcId="{48ACF0F1-48A5-4788-BA72-463EB9E6E1D8}" destId="{86B59C30-A187-4497-AFCA-DC513676B69D}" srcOrd="10" destOrd="0" presId="urn:microsoft.com/office/officeart/2008/layout/AscendingPictureAccentProcess"/>
    <dgm:cxn modelId="{FF6884EE-E32C-4BE0-94A6-7366E4163163}" type="presParOf" srcId="{48ACF0F1-48A5-4788-BA72-463EB9E6E1D8}" destId="{FA71F375-483C-427A-8322-050CD2844D2F}" srcOrd="11" destOrd="0" presId="urn:microsoft.com/office/officeart/2008/layout/AscendingPictureAccentProcess"/>
    <dgm:cxn modelId="{8491FEB1-5E9B-45A5-B613-263439689230}" type="presParOf" srcId="{48ACF0F1-48A5-4788-BA72-463EB9E6E1D8}" destId="{0F1E2E5E-79C1-4878-9ECB-306D2F221538}" srcOrd="12" destOrd="0" presId="urn:microsoft.com/office/officeart/2008/layout/AscendingPictureAccentProcess"/>
    <dgm:cxn modelId="{8157D2C0-DE0B-4CEF-8792-B0D2F7585611}" type="presParOf" srcId="{48ACF0F1-48A5-4788-BA72-463EB9E6E1D8}" destId="{03FD2566-9012-4309-8912-71A1F1DD2732}" srcOrd="13" destOrd="0" presId="urn:microsoft.com/office/officeart/2008/layout/AscendingPictureAccentProcess"/>
    <dgm:cxn modelId="{0DB30F82-5FC9-441A-AB90-633125243BDA}" type="presParOf" srcId="{03FD2566-9012-4309-8912-71A1F1DD2732}" destId="{853AE159-8597-4C4C-99AB-6657B46A5214}" srcOrd="0" destOrd="0" presId="urn:microsoft.com/office/officeart/2008/layout/AscendingPictureAccentProcess"/>
    <dgm:cxn modelId="{C15EDFAE-2BAE-458B-B004-6BE4BD84BAB2}" type="presParOf" srcId="{48ACF0F1-48A5-4788-BA72-463EB9E6E1D8}" destId="{5AA40D6A-C627-4F13-B5E6-F691E4A88309}" srcOrd="14" destOrd="0" presId="urn:microsoft.com/office/officeart/2008/layout/AscendingPictureAccentProcess"/>
    <dgm:cxn modelId="{06A0A15B-41F9-42BE-A609-BE072100BA11}" type="presParOf" srcId="{48ACF0F1-48A5-4788-BA72-463EB9E6E1D8}" destId="{4986CFFB-48AB-40AF-8852-9A3EE42C1BDB}" srcOrd="15" destOrd="0" presId="urn:microsoft.com/office/officeart/2008/layout/AscendingPictureAccentProcess"/>
    <dgm:cxn modelId="{E0387596-ED4D-4207-B768-E4F0A9DDE829}" type="presParOf" srcId="{4986CFFB-48AB-40AF-8852-9A3EE42C1BDB}" destId="{B66C4065-010A-435A-80E5-FDBF80ED9C9B}" srcOrd="0" destOrd="0" presId="urn:microsoft.com/office/officeart/2008/layout/AscendingPictureAccentProcess"/>
    <dgm:cxn modelId="{0A1AF4EA-218A-414B-9035-7761101BEB38}" type="presParOf" srcId="{48ACF0F1-48A5-4788-BA72-463EB9E6E1D8}" destId="{E0E6139A-0451-4CF0-88FE-9E9F6DC6A9F1}" srcOrd="16" destOrd="0" presId="urn:microsoft.com/office/officeart/2008/layout/AscendingPictureAccentProcess"/>
    <dgm:cxn modelId="{539F2ED4-1A1E-482F-91A9-5DC0E3AA9D80}" type="presParOf" srcId="{48ACF0F1-48A5-4788-BA72-463EB9E6E1D8}" destId="{704A14C7-BF77-4BED-9B6A-FE7E3FFC5F7A}" srcOrd="17" destOrd="0" presId="urn:microsoft.com/office/officeart/2008/layout/AscendingPictureAccentProcess"/>
    <dgm:cxn modelId="{656AA15A-4B43-440C-9803-0B69E1F7F79F}" type="presParOf" srcId="{704A14C7-BF77-4BED-9B6A-FE7E3FFC5F7A}" destId="{0CAE09C9-7B76-438C-9214-F46C827F2CA7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BBF6EB-F023-4BF0-9F87-17EEB54AA867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B205FCB0-594A-4607-9161-D8E5B6FB5779}">
      <dgm:prSet phldrT="[Text]"/>
      <dgm:spPr/>
      <dgm:t>
        <a:bodyPr/>
        <a:lstStyle/>
        <a:p>
          <a:r>
            <a:rPr lang="en-US" dirty="0"/>
            <a:t>Turret/Laser Combo</a:t>
          </a:r>
        </a:p>
      </dgm:t>
    </dgm:pt>
    <dgm:pt modelId="{9CE099E8-D37B-421A-8338-A5402D28CCA4}" type="parTrans" cxnId="{E8748F7B-3190-43AA-8323-A05F6B8DFEB7}">
      <dgm:prSet/>
      <dgm:spPr/>
      <dgm:t>
        <a:bodyPr/>
        <a:lstStyle/>
        <a:p>
          <a:endParaRPr lang="en-US"/>
        </a:p>
      </dgm:t>
    </dgm:pt>
    <dgm:pt modelId="{E869B5D1-4F66-493C-BEB4-39C5C1203F22}" type="sibTrans" cxnId="{E8748F7B-3190-43AA-8323-A05F6B8DFEB7}">
      <dgm:prSet/>
      <dgm:spPr/>
      <dgm:t>
        <a:bodyPr/>
        <a:lstStyle/>
        <a:p>
          <a:endParaRPr lang="en-US"/>
        </a:p>
      </dgm:t>
    </dgm:pt>
    <dgm:pt modelId="{BACAFE11-278E-4242-B498-83211022A24C}" type="pres">
      <dgm:prSet presAssocID="{72BBF6EB-F023-4BF0-9F87-17EEB54AA867}" presName="Name0" presStyleCnt="0">
        <dgm:presLayoutVars>
          <dgm:dir/>
          <dgm:resizeHandles val="exact"/>
        </dgm:presLayoutVars>
      </dgm:prSet>
      <dgm:spPr/>
    </dgm:pt>
    <dgm:pt modelId="{1275BA68-748B-4400-8ACC-ECE014194E99}" type="pres">
      <dgm:prSet presAssocID="{B205FCB0-594A-4607-9161-D8E5B6FB5779}" presName="composite" presStyleCnt="0"/>
      <dgm:spPr/>
    </dgm:pt>
    <dgm:pt modelId="{2603835E-677A-47C2-94C3-4780FC9B599C}" type="pres">
      <dgm:prSet presAssocID="{B205FCB0-594A-4607-9161-D8E5B6FB5779}" presName="rect1" presStyleLbl="bgShp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D:\Assurance Finals\_TJK4332.tif"/>
        </a:ext>
      </dgm:extLst>
    </dgm:pt>
    <dgm:pt modelId="{B7880180-B479-469D-8D7B-79A36D5A59F7}" type="pres">
      <dgm:prSet presAssocID="{B205FCB0-594A-4607-9161-D8E5B6FB5779}" presName="rect2" presStyleLbl="trBgShp" presStyleIdx="0" presStyleCnt="1" custLinFactNeighborX="1276" custLinFactNeighborY="41071">
        <dgm:presLayoutVars>
          <dgm:bulletEnabled val="1"/>
        </dgm:presLayoutVars>
      </dgm:prSet>
      <dgm:spPr/>
    </dgm:pt>
  </dgm:ptLst>
  <dgm:cxnLst>
    <dgm:cxn modelId="{1A5E481D-7373-48C1-801E-EB0392C1C6AE}" type="presOf" srcId="{72BBF6EB-F023-4BF0-9F87-17EEB54AA867}" destId="{BACAFE11-278E-4242-B498-83211022A24C}" srcOrd="0" destOrd="0" presId="urn:microsoft.com/office/officeart/2008/layout/BendingPictureSemiTransparentText"/>
    <dgm:cxn modelId="{C405C66D-55D8-40CD-81F2-CA711EB8A834}" type="presOf" srcId="{B205FCB0-594A-4607-9161-D8E5B6FB5779}" destId="{B7880180-B479-469D-8D7B-79A36D5A59F7}" srcOrd="0" destOrd="0" presId="urn:microsoft.com/office/officeart/2008/layout/BendingPictureSemiTransparentText"/>
    <dgm:cxn modelId="{E8748F7B-3190-43AA-8323-A05F6B8DFEB7}" srcId="{72BBF6EB-F023-4BF0-9F87-17EEB54AA867}" destId="{B205FCB0-594A-4607-9161-D8E5B6FB5779}" srcOrd="0" destOrd="0" parTransId="{9CE099E8-D37B-421A-8338-A5402D28CCA4}" sibTransId="{E869B5D1-4F66-493C-BEB4-39C5C1203F22}"/>
    <dgm:cxn modelId="{E1C15FFE-B1D5-440F-A7A0-B036FC5720DC}" type="presParOf" srcId="{BACAFE11-278E-4242-B498-83211022A24C}" destId="{1275BA68-748B-4400-8ACC-ECE014194E99}" srcOrd="0" destOrd="0" presId="urn:microsoft.com/office/officeart/2008/layout/BendingPictureSemiTransparentText"/>
    <dgm:cxn modelId="{5A9AE5B2-55CA-4480-83EB-E6B9C7D1E417}" type="presParOf" srcId="{1275BA68-748B-4400-8ACC-ECE014194E99}" destId="{2603835E-677A-47C2-94C3-4780FC9B599C}" srcOrd="0" destOrd="0" presId="urn:microsoft.com/office/officeart/2008/layout/BendingPictureSemiTransparentText"/>
    <dgm:cxn modelId="{0B5A7B9B-FDF3-45B4-BF08-CA39746967C9}" type="presParOf" srcId="{1275BA68-748B-4400-8ACC-ECE014194E99}" destId="{B7880180-B479-469D-8D7B-79A36D5A59F7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9C220-7FE8-415D-94E1-E82BA0246F3A}">
      <dsp:nvSpPr>
        <dsp:cNvPr id="0" name=""/>
        <dsp:cNvSpPr/>
      </dsp:nvSpPr>
      <dsp:spPr>
        <a:xfrm>
          <a:off x="1911537" y="3274873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6AB0D-3518-4D2B-8AE7-79B3C0320E19}">
      <dsp:nvSpPr>
        <dsp:cNvPr id="0" name=""/>
        <dsp:cNvSpPr/>
      </dsp:nvSpPr>
      <dsp:spPr>
        <a:xfrm>
          <a:off x="1683736" y="3384534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1CEFC-2451-4208-BB1C-15D017EA1E25}">
      <dsp:nvSpPr>
        <dsp:cNvPr id="0" name=""/>
        <dsp:cNvSpPr/>
      </dsp:nvSpPr>
      <dsp:spPr>
        <a:xfrm>
          <a:off x="1445058" y="3471154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C9A70-8AC6-4189-8018-E41EBE897E42}">
      <dsp:nvSpPr>
        <dsp:cNvPr id="0" name=""/>
        <dsp:cNvSpPr/>
      </dsp:nvSpPr>
      <dsp:spPr>
        <a:xfrm>
          <a:off x="3005226" y="2005444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7DF90-73FB-448E-830B-19ED9DD87001}">
      <dsp:nvSpPr>
        <dsp:cNvPr id="0" name=""/>
        <dsp:cNvSpPr/>
      </dsp:nvSpPr>
      <dsp:spPr>
        <a:xfrm>
          <a:off x="2913380" y="2228608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F6601-4482-4814-B698-F4C6E444AAE7}">
      <dsp:nvSpPr>
        <dsp:cNvPr id="0" name=""/>
        <dsp:cNvSpPr/>
      </dsp:nvSpPr>
      <dsp:spPr>
        <a:xfrm>
          <a:off x="2848122" y="325532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242BF-F88E-414E-8345-6EA6FB4738C9}">
      <dsp:nvSpPr>
        <dsp:cNvPr id="0" name=""/>
        <dsp:cNvSpPr/>
      </dsp:nvSpPr>
      <dsp:spPr>
        <a:xfrm>
          <a:off x="3016102" y="218858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BBF6A-CC06-46DF-B41F-D79E0F32AA04}">
      <dsp:nvSpPr>
        <dsp:cNvPr id="0" name=""/>
        <dsp:cNvSpPr/>
      </dsp:nvSpPr>
      <dsp:spPr>
        <a:xfrm>
          <a:off x="3184083" y="112183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9D994-0DA9-4BB4-8333-FB9CE7713290}">
      <dsp:nvSpPr>
        <dsp:cNvPr id="0" name=""/>
        <dsp:cNvSpPr/>
      </dsp:nvSpPr>
      <dsp:spPr>
        <a:xfrm>
          <a:off x="3352064" y="218858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BC509-A12F-4466-A0FD-8797B96F5331}">
      <dsp:nvSpPr>
        <dsp:cNvPr id="0" name=""/>
        <dsp:cNvSpPr/>
      </dsp:nvSpPr>
      <dsp:spPr>
        <a:xfrm>
          <a:off x="3520045" y="325532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59C30-A187-4497-AFCA-DC513676B69D}">
      <dsp:nvSpPr>
        <dsp:cNvPr id="0" name=""/>
        <dsp:cNvSpPr/>
      </dsp:nvSpPr>
      <dsp:spPr>
        <a:xfrm>
          <a:off x="3184083" y="337053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1F375-483C-427A-8322-050CD2844D2F}">
      <dsp:nvSpPr>
        <dsp:cNvPr id="0" name=""/>
        <dsp:cNvSpPr/>
      </dsp:nvSpPr>
      <dsp:spPr>
        <a:xfrm>
          <a:off x="3184083" y="562350"/>
          <a:ext cx="120849" cy="1208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1E2E5E-79C1-4878-9ECB-306D2F221538}">
      <dsp:nvSpPr>
        <dsp:cNvPr id="0" name=""/>
        <dsp:cNvSpPr/>
      </dsp:nvSpPr>
      <dsp:spPr>
        <a:xfrm>
          <a:off x="855917" y="3728287"/>
          <a:ext cx="2606725" cy="6989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757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Ownership</a:t>
          </a:r>
        </a:p>
      </dsp:txBody>
      <dsp:txXfrm>
        <a:off x="890036" y="3762406"/>
        <a:ext cx="2538487" cy="630694"/>
      </dsp:txXfrm>
    </dsp:sp>
    <dsp:sp modelId="{853AE159-8597-4C4C-99AB-6657B46A5214}">
      <dsp:nvSpPr>
        <dsp:cNvPr id="0" name=""/>
        <dsp:cNvSpPr/>
      </dsp:nvSpPr>
      <dsp:spPr>
        <a:xfrm>
          <a:off x="133236" y="3043009"/>
          <a:ext cx="1208495" cy="120841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40D6A-C627-4F13-B5E6-F691E4A88309}">
      <dsp:nvSpPr>
        <dsp:cNvPr id="0" name=""/>
        <dsp:cNvSpPr/>
      </dsp:nvSpPr>
      <dsp:spPr>
        <a:xfrm>
          <a:off x="2590808" y="2702006"/>
          <a:ext cx="2606725" cy="6989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757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Stock </a:t>
          </a:r>
        </a:p>
      </dsp:txBody>
      <dsp:txXfrm>
        <a:off x="2624927" y="2736125"/>
        <a:ext cx="2538487" cy="630694"/>
      </dsp:txXfrm>
    </dsp:sp>
    <dsp:sp modelId="{B66C4065-010A-435A-80E5-FDBF80ED9C9B}">
      <dsp:nvSpPr>
        <dsp:cNvPr id="0" name=""/>
        <dsp:cNvSpPr/>
      </dsp:nvSpPr>
      <dsp:spPr>
        <a:xfrm>
          <a:off x="1810024" y="2135421"/>
          <a:ext cx="1208495" cy="120841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6139A-0451-4CF0-88FE-9E9F6DC6A9F1}">
      <dsp:nvSpPr>
        <dsp:cNvPr id="0" name=""/>
        <dsp:cNvSpPr/>
      </dsp:nvSpPr>
      <dsp:spPr>
        <a:xfrm>
          <a:off x="3302516" y="1444169"/>
          <a:ext cx="2606725" cy="6989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757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Employee</a:t>
          </a:r>
        </a:p>
      </dsp:txBody>
      <dsp:txXfrm>
        <a:off x="3336635" y="1478288"/>
        <a:ext cx="2538487" cy="630694"/>
      </dsp:txXfrm>
    </dsp:sp>
    <dsp:sp modelId="{0CAE09C9-7B76-438C-9214-F46C827F2CA7}">
      <dsp:nvSpPr>
        <dsp:cNvPr id="0" name=""/>
        <dsp:cNvSpPr/>
      </dsp:nvSpPr>
      <dsp:spPr>
        <a:xfrm>
          <a:off x="2579835" y="758892"/>
          <a:ext cx="1208495" cy="1208410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3835E-677A-47C2-94C3-4780FC9B599C}">
      <dsp:nvSpPr>
        <dsp:cNvPr id="0" name=""/>
        <dsp:cNvSpPr/>
      </dsp:nvSpPr>
      <dsp:spPr>
        <a:xfrm>
          <a:off x="420292" y="0"/>
          <a:ext cx="2893214" cy="24798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80180-B479-469D-8D7B-79A36D5A59F7}">
      <dsp:nvSpPr>
        <dsp:cNvPr id="0" name=""/>
        <dsp:cNvSpPr/>
      </dsp:nvSpPr>
      <dsp:spPr>
        <a:xfrm>
          <a:off x="457210" y="1884668"/>
          <a:ext cx="2893214" cy="59515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Turret/Laser Combo</a:t>
          </a:r>
        </a:p>
      </dsp:txBody>
      <dsp:txXfrm>
        <a:off x="457210" y="1884668"/>
        <a:ext cx="2893214" cy="595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B259A-F3BF-42DC-B01A-51EE14190C76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7D36-A1AF-49DC-ABFA-91F5C94FD6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9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font on slides Arial</a:t>
            </a:r>
            <a:r>
              <a:rPr lang="en-US" baseline="0" dirty="0"/>
              <a:t> </a:t>
            </a:r>
            <a:r>
              <a:rPr lang="en-US" baseline="0"/>
              <a:t>Narrow in 22 size.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7D36-A1AF-49DC-ABFA-91F5C94FD63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4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font on slides Arial</a:t>
            </a:r>
            <a:r>
              <a:rPr lang="en-US" baseline="0" dirty="0"/>
              <a:t> </a:t>
            </a:r>
            <a:r>
              <a:rPr lang="en-US" baseline="0"/>
              <a:t>Narrow in 22 size.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7D36-A1AF-49DC-ABFA-91F5C94FD6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2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3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6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2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1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55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5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0387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126945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0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9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80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0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4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71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4480370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8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9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3" y="609602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2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9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1761070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2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2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8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70" y="1732452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1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770325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6" y="1770325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40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6" y="1835257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6" y="2380140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7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6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2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8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6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8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17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8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9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9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FF0000"/>
            </a:gs>
            <a:gs pos="46000">
              <a:schemeClr val="bg1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7" y="1732452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8F129D3-28F0-4313-B92D-5B915B4972A9}" type="datetimeFigureOut">
              <a:rPr lang="en-US" smtClean="0"/>
              <a:pPr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8" y="5883278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8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731EA9D-766D-492F-85DB-ADCBD45DF2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74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chart" Target="../charts/chart2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19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FF0000"/>
            </a:gs>
            <a:gs pos="46000">
              <a:schemeClr val="bg1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herbl\Documents\ESOP and 401K\ESOP PICTURES\ESOP PICTURES 2012\P1010010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0" cy="693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2" y="4419600"/>
            <a:ext cx="9245600" cy="1446550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 Narrow" pitchFamily="34" charset="0"/>
              </a:rPr>
              <a:t>“Assurance Manufacturing, Inc. and its employees are committed to providing our customers with quality products that will meet or exceed their requirements.</a:t>
            </a:r>
          </a:p>
          <a:p>
            <a:pPr algn="ctr"/>
            <a:r>
              <a:rPr lang="en-US" sz="2200" dirty="0">
                <a:latin typeface="Arial Narrow" pitchFamily="34" charset="0"/>
              </a:rPr>
              <a:t>This drive for excellence in quality and customer service enables us to continually improve the effectiveness of the quality management system.”</a:t>
            </a:r>
          </a:p>
        </p:txBody>
      </p:sp>
    </p:spTree>
    <p:extLst>
      <p:ext uri="{BB962C8B-B14F-4D97-AF65-F5344CB8AC3E}">
        <p14:creationId xmlns:p14="http://schemas.microsoft.com/office/powerpoint/2010/main" val="410450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8800" y="326807"/>
            <a:ext cx="3581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Additional Services: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Quick Turn Prototyping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Design Assistance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Powder Coating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Robotic Welding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MIG, TIG, and Spot Welding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Hardware Insertion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Vibratory and Abrasive Deburring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Cosmetic Grinding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Laser Inspection</a:t>
            </a:r>
          </a:p>
        </p:txBody>
      </p:sp>
      <p:pic>
        <p:nvPicPr>
          <p:cNvPr id="4" name="Picture 3" descr="C:\Users\kelseym\Pictures\Greer Rough Images\Paint Boot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0" b="17326"/>
          <a:stretch/>
        </p:blipFill>
        <p:spPr bwMode="auto">
          <a:xfrm>
            <a:off x="2680655" y="1727191"/>
            <a:ext cx="2595158" cy="2495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  <p:pic>
        <p:nvPicPr>
          <p:cNvPr id="2050" name="Picture 2" descr="http://www.assurancemfg.com/sites/default/files/styles/medium/public/spotweld.jpg?itok=nf03ekw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90" y="4743211"/>
            <a:ext cx="2324702" cy="17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kelseym\Pictures\Greer Rough Images\Manual Grinding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69"/>
          <a:stretch/>
        </p:blipFill>
        <p:spPr bwMode="auto">
          <a:xfrm>
            <a:off x="137861" y="1266706"/>
            <a:ext cx="2551361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C:\Users\kelseym\Pictures\Greer Rough Images\Robotic Welding Arm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704" y="3675940"/>
            <a:ext cx="2259806" cy="284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3983" y="3130658"/>
            <a:ext cx="2190448" cy="1642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2741" y="4470989"/>
            <a:ext cx="2732292" cy="20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41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883F-F878-4C04-BA9E-95E0124F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39550"/>
            <a:ext cx="7765322" cy="97045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6F8E6-3DE6-474E-B8EC-96B5986A4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DCCBF4-1017-442F-B167-EF60B5144765}"/>
              </a:ext>
            </a:extLst>
          </p:cNvPr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D7EAD-4CEA-4634-B89E-5E91C0363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061639"/>
            <a:ext cx="64008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75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883F-F878-4C04-BA9E-95E0124F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39550"/>
            <a:ext cx="7765322" cy="97045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 Quality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6F8E6-3DE6-474E-B8EC-96B5986A4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DCCBF4-1017-442F-B167-EF60B5144765}"/>
              </a:ext>
            </a:extLst>
          </p:cNvPr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</p:spTree>
    <p:extLst>
      <p:ext uri="{BB962C8B-B14F-4D97-AF65-F5344CB8AC3E}">
        <p14:creationId xmlns:p14="http://schemas.microsoft.com/office/powerpoint/2010/main" val="1293777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883F-F878-4C04-BA9E-95E0124F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39550"/>
            <a:ext cx="7765322" cy="97045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1CC49-4B4E-41DA-8219-ABD236292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143000"/>
            <a:ext cx="4393053" cy="5544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E6053E-5035-4ED1-AB2B-B9BF96298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D8822-2BE7-4526-A8DC-FAB1338FA8B5}"/>
              </a:ext>
            </a:extLst>
          </p:cNvPr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</p:spTree>
    <p:extLst>
      <p:ext uri="{BB962C8B-B14F-4D97-AF65-F5344CB8AC3E}">
        <p14:creationId xmlns:p14="http://schemas.microsoft.com/office/powerpoint/2010/main" val="1584370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883F-F878-4C04-BA9E-95E0124F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39550"/>
            <a:ext cx="7765322" cy="97045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 Business Stability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48183-3CD6-441A-97E2-564751DAA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F22FC8-E517-4BBA-B83B-4DBBB8BC87BA}"/>
              </a:ext>
            </a:extLst>
          </p:cNvPr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</p:spTree>
    <p:extLst>
      <p:ext uri="{BB962C8B-B14F-4D97-AF65-F5344CB8AC3E}">
        <p14:creationId xmlns:p14="http://schemas.microsoft.com/office/powerpoint/2010/main" val="1981422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669363777"/>
              </p:ext>
            </p:extLst>
          </p:nvPr>
        </p:nvGraphicFramePr>
        <p:xfrm>
          <a:off x="1676399" y="275226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458" y="1219446"/>
            <a:ext cx="1666875" cy="11144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62" y="4628695"/>
            <a:ext cx="1666875" cy="1114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797" y="2616341"/>
            <a:ext cx="1666875" cy="1114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600" y="5235575"/>
            <a:ext cx="1666875" cy="1114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455" y="2790369"/>
            <a:ext cx="1666875" cy="1114425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3307895" y="2333871"/>
            <a:ext cx="457200" cy="10137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668936" y="2344967"/>
            <a:ext cx="872024" cy="772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3188" y="1177017"/>
            <a:ext cx="1648083" cy="1148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1981200"/>
            <a:ext cx="1663661" cy="369332"/>
          </a:xfrm>
          <a:prstGeom prst="rect">
            <a:avLst/>
          </a:prstGeom>
          <a:solidFill>
            <a:schemeClr val="tx2">
              <a:lumMod val="50000"/>
              <a:alpha val="9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Transportation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C7491A5-4A23-4CBE-8CAF-6D5938DB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2600" y="5757424"/>
            <a:ext cx="7765322" cy="97045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Focus on </a:t>
            </a:r>
            <a:r>
              <a:rPr lang="en-US" sz="2400" dirty="0">
                <a:solidFill>
                  <a:schemeClr val="tx1"/>
                </a:solidFill>
              </a:rPr>
              <a:t>Precision markets</a:t>
            </a:r>
          </a:p>
        </p:txBody>
      </p:sp>
    </p:spTree>
    <p:extLst>
      <p:ext uri="{BB962C8B-B14F-4D97-AF65-F5344CB8AC3E}">
        <p14:creationId xmlns:p14="http://schemas.microsoft.com/office/powerpoint/2010/main" val="3517267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31042" r="24701" b="24240"/>
          <a:stretch/>
        </p:blipFill>
        <p:spPr bwMode="auto">
          <a:xfrm>
            <a:off x="481445" y="2362200"/>
            <a:ext cx="8181109" cy="425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228600" y="13227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D7DA8-3163-4C22-B87C-733284A27448}"/>
              </a:ext>
            </a:extLst>
          </p:cNvPr>
          <p:cNvSpPr txBox="1"/>
          <p:nvPr/>
        </p:nvSpPr>
        <p:spPr>
          <a:xfrm>
            <a:off x="685802" y="1132742"/>
            <a:ext cx="7579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Diversified Customer Base.  No customer is over 8% of our business! </a:t>
            </a:r>
          </a:p>
        </p:txBody>
      </p:sp>
    </p:spTree>
    <p:extLst>
      <p:ext uri="{BB962C8B-B14F-4D97-AF65-F5344CB8AC3E}">
        <p14:creationId xmlns:p14="http://schemas.microsoft.com/office/powerpoint/2010/main" val="3188542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883F-F878-4C04-BA9E-95E0124F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0"/>
            <a:ext cx="8686800" cy="342900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 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“Even though we have a Wishbone and a Funny Bone our success depends on </a:t>
            </a:r>
            <a:r>
              <a:rPr lang="en-US" sz="2400">
                <a:solidFill>
                  <a:schemeClr val="tx1"/>
                </a:solidFill>
              </a:rPr>
              <a:t>our </a:t>
            </a:r>
            <a:r>
              <a:rPr lang="en-US" sz="2400" dirty="0">
                <a:solidFill>
                  <a:schemeClr val="tx1"/>
                </a:solidFill>
              </a:rPr>
              <a:t>B</a:t>
            </a:r>
            <a:r>
              <a:rPr lang="en-US" sz="2400">
                <a:solidFill>
                  <a:schemeClr val="tx1"/>
                </a:solidFill>
              </a:rPr>
              <a:t>ackbone</a:t>
            </a:r>
            <a:r>
              <a:rPr lang="en-US" sz="2400" dirty="0">
                <a:solidFill>
                  <a:schemeClr val="tx1"/>
                </a:solidFill>
              </a:rPr>
              <a:t>”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We have the financial backbone for growth!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F5DEF-E501-4C6B-9D7D-6611ED0591D1}"/>
              </a:ext>
            </a:extLst>
          </p:cNvPr>
          <p:cNvSpPr txBox="1"/>
          <p:nvPr/>
        </p:nvSpPr>
        <p:spPr>
          <a:xfrm>
            <a:off x="92242" y="2419987"/>
            <a:ext cx="533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Assurance Debt/Equity is 8%/92%!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$750,000.00 spent on new equipment/year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Sales growth of 8% year over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Employee Turnover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Well Diversified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Focused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Pride in Quality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Continually Improving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and Safe Work Environment</a:t>
            </a:r>
          </a:p>
        </p:txBody>
      </p:sp>
      <p:pic>
        <p:nvPicPr>
          <p:cNvPr id="1028" name="Picture 4" descr="Image result for business growth&quot;">
            <a:extLst>
              <a:ext uri="{FF2B5EF4-FFF2-40B4-BE49-F238E27FC236}">
                <a16:creationId xmlns:a16="http://schemas.microsoft.com/office/drawing/2014/main" id="{066C414F-180C-4933-B07E-A21D965E5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63365"/>
            <a:ext cx="3962400" cy="22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F023B-02FE-4535-9E24-CF3E91FB1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CD517-33AD-4D84-88B9-C9AC2FD6577E}"/>
              </a:ext>
            </a:extLst>
          </p:cNvPr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</p:spTree>
    <p:extLst>
      <p:ext uri="{BB962C8B-B14F-4D97-AF65-F5344CB8AC3E}">
        <p14:creationId xmlns:p14="http://schemas.microsoft.com/office/powerpoint/2010/main" val="3509654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herbl\Documents\ESOP and 401K\ESOP PICTURES\ESOP PICTURES 2012\P1010010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0" cy="693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11" y="4419600"/>
            <a:ext cx="9245600" cy="1446550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rial Narrow" pitchFamily="34" charset="0"/>
              </a:rPr>
              <a:t>“Assurance Manufacturing, Inc. and its employees are committed to providing our customers with quality products that will meet or exceed their requirements.</a:t>
            </a:r>
          </a:p>
          <a:p>
            <a:pPr algn="ctr"/>
            <a:r>
              <a:rPr lang="en-US" sz="2200" dirty="0">
                <a:latin typeface="Arial Narrow" pitchFamily="34" charset="0"/>
              </a:rPr>
              <a:t>This drive for excellence in quality and customer service enables us to continually improve the effectiveness of the quality management system.”</a:t>
            </a:r>
          </a:p>
        </p:txBody>
      </p:sp>
    </p:spTree>
    <p:extLst>
      <p:ext uri="{BB962C8B-B14F-4D97-AF65-F5344CB8AC3E}">
        <p14:creationId xmlns:p14="http://schemas.microsoft.com/office/powerpoint/2010/main" val="233947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883F-F878-4C04-BA9E-95E0124F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19400"/>
            <a:ext cx="7765322" cy="97045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History/Vision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4007F-90E0-40A9-9744-4443832C82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67559-D80E-41E5-9697-FC8A87A4E241}"/>
              </a:ext>
            </a:extLst>
          </p:cNvPr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</p:spTree>
    <p:extLst>
      <p:ext uri="{BB962C8B-B14F-4D97-AF65-F5344CB8AC3E}">
        <p14:creationId xmlns:p14="http://schemas.microsoft.com/office/powerpoint/2010/main" val="190310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ynn.jpg"/>
          <p:cNvPicPr>
            <a:picLocks noChangeAspect="1"/>
          </p:cNvPicPr>
          <p:nvPr/>
        </p:nvPicPr>
        <p:blipFill rotWithShape="1">
          <a:blip r:embed="rId2" cstate="print"/>
          <a:srcRect l="68484" t="30821" r="3839" b="37797"/>
          <a:stretch/>
        </p:blipFill>
        <p:spPr>
          <a:xfrm>
            <a:off x="533400" y="1805100"/>
            <a:ext cx="3020489" cy="461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 descr="lynn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1376" t="6140" r="52449" b="71334"/>
          <a:stretch/>
        </p:blipFill>
        <p:spPr>
          <a:xfrm>
            <a:off x="4572000" y="4191000"/>
            <a:ext cx="2972493" cy="254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657600" y="1676400"/>
            <a:ext cx="520165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Narrow" pitchFamily="34" charset="0"/>
                <a:ea typeface="Tahoma" pitchFamily="34" charset="0"/>
                <a:cs typeface="Arial" pitchFamily="34" charset="0"/>
              </a:rPr>
              <a:t>Founded in 1966 </a:t>
            </a:r>
          </a:p>
          <a:p>
            <a:endParaRPr lang="en-US" dirty="0">
              <a:latin typeface="Arial Narrow" pitchFamily="34" charset="0"/>
              <a:ea typeface="Tahoma" pitchFamily="34" charset="0"/>
              <a:cs typeface="Arial" pitchFamily="34" charset="0"/>
            </a:endParaRPr>
          </a:p>
          <a:p>
            <a:pPr algn="ctr"/>
            <a:r>
              <a:rPr lang="en-US" dirty="0">
                <a:latin typeface="Arial Narrow" pitchFamily="34" charset="0"/>
                <a:ea typeface="Tahoma" pitchFamily="34" charset="0"/>
                <a:cs typeface="Arial" pitchFamily="34" charset="0"/>
              </a:rPr>
              <a:t>Started as a simple tool and die shop and now a full one stop shop for precision sheet metal, stampings, machining, and value-added assembly.</a:t>
            </a:r>
          </a:p>
          <a:p>
            <a:endParaRPr lang="en-US" dirty="0">
              <a:latin typeface="Arial Narrow" pitchFamily="34" charset="0"/>
              <a:ea typeface="Tahoma" pitchFamily="34" charset="0"/>
              <a:cs typeface="Arial" pitchFamily="34" charset="0"/>
            </a:endParaRPr>
          </a:p>
          <a:p>
            <a:pPr algn="ctr"/>
            <a:r>
              <a:rPr lang="en-US" dirty="0">
                <a:latin typeface="Arial Narrow" pitchFamily="34" charset="0"/>
                <a:ea typeface="Tahoma" pitchFamily="34" charset="0"/>
                <a:cs typeface="Arial" pitchFamily="34" charset="0"/>
              </a:rPr>
              <a:t>Customer focus was the vision then and still is today</a:t>
            </a:r>
          </a:p>
          <a:p>
            <a:endParaRPr lang="en-US" sz="1600" dirty="0">
              <a:latin typeface="Arial Narrow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228600" y="324009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14400" y="762687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</p:spTree>
    <p:extLst>
      <p:ext uri="{BB962C8B-B14F-4D97-AF65-F5344CB8AC3E}">
        <p14:creationId xmlns:p14="http://schemas.microsoft.com/office/powerpoint/2010/main" val="230367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401714"/>
              </p:ext>
            </p:extLst>
          </p:nvPr>
        </p:nvGraphicFramePr>
        <p:xfrm>
          <a:off x="2769146" y="2294534"/>
          <a:ext cx="6042478" cy="4539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228600" y="13227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03057"/>
              </p:ext>
            </p:extLst>
          </p:nvPr>
        </p:nvGraphicFramePr>
        <p:xfrm>
          <a:off x="76200" y="1354923"/>
          <a:ext cx="4856559" cy="2150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966058-DD8E-45F5-BCE2-C29C2C4111D7}"/>
              </a:ext>
            </a:extLst>
          </p:cNvPr>
          <p:cNvSpPr txBox="1"/>
          <p:nvPr/>
        </p:nvSpPr>
        <p:spPr>
          <a:xfrm>
            <a:off x="5790385" y="381000"/>
            <a:ext cx="32605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" pitchFamily="34" charset="0"/>
                <a:ea typeface="Tahoma" pitchFamily="34" charset="0"/>
                <a:cs typeface="Arial" pitchFamily="34" charset="0"/>
              </a:rPr>
              <a:t>In 1993 the company was converted into a 100% ESOP owned company</a:t>
            </a:r>
          </a:p>
          <a:p>
            <a:endParaRPr lang="en-US" dirty="0">
              <a:latin typeface="Arial Narrow" pitchFamily="34" charset="0"/>
              <a:ea typeface="Tahoma" pitchFamily="34" charset="0"/>
              <a:cs typeface="Arial" pitchFamily="34" charset="0"/>
            </a:endParaRPr>
          </a:p>
          <a:p>
            <a:pPr algn="ctr"/>
            <a:r>
              <a:rPr lang="en-US" dirty="0">
                <a:latin typeface="Arial Narrow" pitchFamily="34" charset="0"/>
                <a:ea typeface="Tahoma" pitchFamily="34" charset="0"/>
                <a:cs typeface="Arial" pitchFamily="34" charset="0"/>
              </a:rPr>
              <a:t>“We take pride as owners” </a:t>
            </a:r>
          </a:p>
          <a:p>
            <a:pPr algn="ctr"/>
            <a:r>
              <a:rPr lang="en-US" sz="800" dirty="0">
                <a:latin typeface="Arial Narrow" pitchFamily="34" charset="0"/>
                <a:ea typeface="Tahoma" pitchFamily="34" charset="0"/>
                <a:cs typeface="Arial" pitchFamily="34" charset="0"/>
              </a:rPr>
              <a:t>Anonymous employee of Assurance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A15D0-E8A2-41B8-9CAA-5F6F8CA659C6}"/>
              </a:ext>
            </a:extLst>
          </p:cNvPr>
          <p:cNvSpPr txBox="1"/>
          <p:nvPr/>
        </p:nvSpPr>
        <p:spPr>
          <a:xfrm>
            <a:off x="482525" y="3505200"/>
            <a:ext cx="4259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" pitchFamily="34" charset="0"/>
                <a:ea typeface="Tahoma" pitchFamily="34" charset="0"/>
                <a:cs typeface="Arial" pitchFamily="34" charset="0"/>
              </a:rPr>
              <a:t>Assurance stock performance</a:t>
            </a:r>
            <a:endParaRPr lang="en-US" sz="800" dirty="0">
              <a:latin typeface="Arial Narrow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883F-F878-4C04-BA9E-95E0124F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19400"/>
            <a:ext cx="7765322" cy="970450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Capabilities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19C23-B19E-45C0-B01E-317D5B95B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D0E419-2201-4D57-9987-B552F6F34992}"/>
              </a:ext>
            </a:extLst>
          </p:cNvPr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</p:spTree>
    <p:extLst>
      <p:ext uri="{BB962C8B-B14F-4D97-AF65-F5344CB8AC3E}">
        <p14:creationId xmlns:p14="http://schemas.microsoft.com/office/powerpoint/2010/main" val="2241990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ssurancemfg.com/sites/default/files/styles/medium/public/Brakes.jpg?itok=5QfSqR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053" y="1198840"/>
            <a:ext cx="2138622" cy="160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24902049"/>
              </p:ext>
            </p:extLst>
          </p:nvPr>
        </p:nvGraphicFramePr>
        <p:xfrm>
          <a:off x="-457200" y="1585057"/>
          <a:ext cx="3733800" cy="2479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C:\Users\kelseym\Pictures\Greer Rough Images\Eventual Fiber Laser and Feeder System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3" b="15332"/>
          <a:stretch/>
        </p:blipFill>
        <p:spPr bwMode="auto">
          <a:xfrm>
            <a:off x="1693259" y="5004134"/>
            <a:ext cx="5189023" cy="1741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 descr="http://www.assurancemfg.com/sites/default/files/styles/medium/public/Turret%20punching.jpg?itok=IQuUgVp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90" y="2682780"/>
            <a:ext cx="2812762" cy="21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551923"/>
            <a:ext cx="3581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Precision Sheet Metal Fabrication </a:t>
            </a:r>
          </a:p>
          <a:p>
            <a:endParaRPr lang="en-US" dirty="0">
              <a:latin typeface="Arial Narrow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6 Turret Presses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1 Turret/Laser Combo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3 Lasers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“Lights Out” Laser Cutting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12 Press Brakes</a:t>
            </a:r>
          </a:p>
        </p:txBody>
      </p:sp>
      <p:pic>
        <p:nvPicPr>
          <p:cNvPr id="3078" name="Picture 6" descr="http://www.assurancemfg.com/sites/default/files/styles/medium/public/Cosmetic%20Parts.jpg?itok=Dggx6qB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52" y="2824971"/>
            <a:ext cx="2949748" cy="221231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044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Pictures\Pictures Nov 2005\200BLISS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18938" r="13558"/>
          <a:stretch/>
        </p:blipFill>
        <p:spPr bwMode="auto">
          <a:xfrm>
            <a:off x="5943600" y="1600200"/>
            <a:ext cx="3282720" cy="307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S:\Pictures\Pictures Nov 2005\pressrm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2" r="14676" b="33992"/>
          <a:stretch/>
        </p:blipFill>
        <p:spPr bwMode="auto">
          <a:xfrm>
            <a:off x="2971800" y="3886200"/>
            <a:ext cx="5237860" cy="23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22" y="1231491"/>
            <a:ext cx="3581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Precision Stamping</a:t>
            </a:r>
          </a:p>
          <a:p>
            <a:r>
              <a:rPr lang="en-US" dirty="0">
                <a:latin typeface="Arial Narrow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51 Presses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6 Press Lines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Stage and Progressive Capabilities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In-house tooling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Range of 20-250  Tons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964" y="1195964"/>
            <a:ext cx="2381164" cy="1339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http://www.assurancemfg.com/sites/default/files/styles/medium/public/Stampings.jpg?itok=pc5yq0b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42795"/>
            <a:ext cx="3156494" cy="2367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74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4004" y="421214"/>
            <a:ext cx="2706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itchFamily="34" charset="0"/>
              </a:rPr>
              <a:t>Precision Machining</a:t>
            </a:r>
          </a:p>
          <a:p>
            <a:r>
              <a:rPr lang="en-US" dirty="0">
                <a:latin typeface="Arial Narrow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CNC Milling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Narrow" pitchFamily="34" charset="0"/>
              </a:rPr>
              <a:t>CNC Turning </a:t>
            </a:r>
          </a:p>
        </p:txBody>
      </p:sp>
      <p:pic>
        <p:nvPicPr>
          <p:cNvPr id="4099" name="Picture 3" descr="C:\Users\kelseym\Pictures\Equipment Pics\DSC041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 r="1309"/>
          <a:stretch/>
        </p:blipFill>
        <p:spPr bwMode="auto">
          <a:xfrm>
            <a:off x="1262667" y="1622479"/>
            <a:ext cx="3661709" cy="273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kelseym\Pictures\Equipment Pics\DSC041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" r="3009"/>
          <a:stretch/>
        </p:blipFill>
        <p:spPr bwMode="auto">
          <a:xfrm>
            <a:off x="331124" y="3881255"/>
            <a:ext cx="2901155" cy="220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303" y="4326686"/>
            <a:ext cx="3581400" cy="22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  <p:pic>
        <p:nvPicPr>
          <p:cNvPr id="5" name="Picture 2" descr="http://www.assurancemfg.com/sites/default/files/styles/medium/public/TwoRivers113014-Chartwell-1008.jpg?itok=eKw3Qqd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97127"/>
            <a:ext cx="3049301" cy="2286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20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800" y="1143000"/>
            <a:ext cx="40025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dirty="0"/>
              <a:t>Assembly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80" l="0" r="100000">
                        <a14:backgroundMark x1="3375" y1="39196" x2="3375" y2="39196"/>
                        <a14:backgroundMark x1="8661" y1="43719" x2="8661" y2="43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" t="4613" b="25649"/>
          <a:stretch/>
        </p:blipFill>
        <p:spPr>
          <a:xfrm>
            <a:off x="76200" y="113245"/>
            <a:ext cx="5446286" cy="877356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69422" y="570953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SSURANCE MANUFACTURING, INC.</a:t>
            </a:r>
          </a:p>
        </p:txBody>
      </p:sp>
      <p:pic>
        <p:nvPicPr>
          <p:cNvPr id="4" name="Picture 3" descr="A desk with a computer in an office&#10;&#10;Description automatically generated">
            <a:extLst>
              <a:ext uri="{FF2B5EF4-FFF2-40B4-BE49-F238E27FC236}">
                <a16:creationId xmlns:a16="http://schemas.microsoft.com/office/drawing/2014/main" id="{6EF37D00-AA32-4104-B1AB-32F03ED5C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4" y="1448309"/>
            <a:ext cx="4214096" cy="3209544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4049AC81-FFE2-46F8-B08B-2781923F4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4" y="2095618"/>
            <a:ext cx="2743200" cy="4109663"/>
          </a:xfrm>
          <a:prstGeom prst="rect">
            <a:avLst/>
          </a:prstGeom>
        </p:spPr>
      </p:pic>
      <p:pic>
        <p:nvPicPr>
          <p:cNvPr id="11" name="Picture 10" descr="A picture containing refrigerator, indoor, open, small&#10;&#10;Description automatically generated">
            <a:extLst>
              <a:ext uri="{FF2B5EF4-FFF2-40B4-BE49-F238E27FC236}">
                <a16:creationId xmlns:a16="http://schemas.microsoft.com/office/drawing/2014/main" id="{7F2F9AEF-4930-4579-AB70-B1F192832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86" y="3801434"/>
            <a:ext cx="4114800" cy="27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263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4975</TotalTime>
  <Words>467</Words>
  <Application>Microsoft Office PowerPoint</Application>
  <PresentationFormat>On-screen Show (4:3)</PresentationFormat>
  <Paragraphs>87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Calisto MT</vt:lpstr>
      <vt:lpstr>Wingdings 2</vt:lpstr>
      <vt:lpstr>Slate</vt:lpstr>
      <vt:lpstr>PowerPoint Presentation</vt:lpstr>
      <vt:lpstr>History/Vision</vt:lpstr>
      <vt:lpstr>PowerPoint Presentation</vt:lpstr>
      <vt:lpstr>PowerPoint Presentation</vt:lpstr>
      <vt:lpstr>Capabilities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Quality</vt:lpstr>
      <vt:lpstr> </vt:lpstr>
      <vt:lpstr> Business Stability </vt:lpstr>
      <vt:lpstr> Focus on Precision markets</vt:lpstr>
      <vt:lpstr>PowerPoint Presentation</vt:lpstr>
      <vt:lpstr>   “Even though we have a Wishbone and a Funny Bone our success depends on our Backbone”            We have the financial backbone for growth!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Maxfield</dc:creator>
  <cp:lastModifiedBy>Erin Gibbs</cp:lastModifiedBy>
  <cp:revision>165</cp:revision>
  <dcterms:created xsi:type="dcterms:W3CDTF">2012-10-29T15:33:21Z</dcterms:created>
  <dcterms:modified xsi:type="dcterms:W3CDTF">2020-08-12T13:34:40Z</dcterms:modified>
</cp:coreProperties>
</file>